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3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4" r:id="rId30"/>
    <p:sldId id="285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3" autoAdjust="0"/>
    <p:restoredTop sz="96366" autoAdjust="0"/>
  </p:normalViewPr>
  <p:slideViewPr>
    <p:cSldViewPr snapToGrid="0" snapToObjects="1">
      <p:cViewPr varScale="1">
        <p:scale>
          <a:sx n="104" d="100"/>
          <a:sy n="104" d="100"/>
        </p:scale>
        <p:origin x="13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0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6" Type="http://schemas.openxmlformats.org/officeDocument/2006/relationships/slide" Target="../slides/slide24.xml"/><Relationship Id="rId15" Type="http://schemas.openxmlformats.org/officeDocument/2006/relationships/slide" Target="../slides/slide22.xml"/><Relationship Id="rId14" Type="http://schemas.openxmlformats.org/officeDocument/2006/relationships/slide" Target="../slides/slide20.xml"/><Relationship Id="rId13" Type="http://schemas.openxmlformats.org/officeDocument/2006/relationships/slide" Target="../slides/slide19.xml"/><Relationship Id="rId12" Type="http://schemas.openxmlformats.org/officeDocument/2006/relationships/slide" Target="../slides/slide18.xml"/><Relationship Id="rId11" Type="http://schemas.openxmlformats.org/officeDocument/2006/relationships/slide" Target="../slides/slide13.xml"/><Relationship Id="rId10" Type="http://schemas.openxmlformats.org/officeDocument/2006/relationships/slide" Target="../slides/slide1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7bcb036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78480f465&amp;cid=78480f465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584bd88f&amp;cid=2584bd88f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fb506cb9c&amp;cid=fb506cb9c&amp;vtp=1">
            <a:hlinkClick r:id="rId5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19fdcd4d8&amp;cid=19fdcd4d8&amp;vtp=1">
            <a:hlinkClick r:id="rId6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69fe3122&amp;cid=a69fe3122&amp;vtp=1">
            <a:hlinkClick r:id="rId7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75503aff3&amp;cid=75503aff3&amp;vtp=1">
            <a:hlinkClick r:id="rId8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59fa1551&amp;cid=a59fa1551&amp;vtp=1">
            <a:hlinkClick r:id="rId9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74ebb0bf7&amp;cid=74ebb0bf7&amp;vtp=1">
            <a:hlinkClick r:id="rId10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46e2bf1cd&amp;cid=46e2bf1cd&amp;vtp=1">
            <a:hlinkClick r:id="rId11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2e35f974d&amp;cid=2e35f974d&amp;vtp=1">
            <a:hlinkClick r:id="rId12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218006220&amp;cid=218006220&amp;vtp=1">
            <a:hlinkClick r:id="rId13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4f72386f2&amp;cid=4f72386f2&amp;vtp=1">
            <a:hlinkClick r:id="rId14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d180db950&amp;cid=d180db950&amp;vtp=1">
            <a:hlinkClick r:id="rId15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7835e00f3&amp;cid=7835e00f3&amp;vtp=1">
            <a:hlinkClick r:id="rId16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7bcb036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d7bcb036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课时评价作业（十一）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*五石之瓠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a59fa1551?pid=d980efb2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下列对本文内容的概述，不正确的一项是（3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a59fa1551.bracket?pid=d980efb2b&amp;color=0,0,0&amp;vpa=7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9_2#a59fa1551.choices?pid=d980efb2b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庄子对惠子所说的故事内容虽是讲药方和葫芦的用途问题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，言外之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意却是在说人心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，说在逍遥游境界的追求上。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俗话说：“尺有所短，寸有所长”。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从本文中也能得出这样的启示：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物各有其用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本文中，庄子指出只有道家思想才能发挥人的聪明才智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，指导人们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善于运用巧妙的方法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，“运用之妙，存乎一心”。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本文形象地告诉我们，世界上的事物，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本来就没有大小和好坏之分，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一个人智量大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，见地高，境界应该就高。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1_1#a59fa1551?pid=d980efb2b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C项，说法错误，原文庄子只是说曾子不会利用大的葫芦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议曾子把它系在身上作为腰舟而浮游于江湖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“只有道家思想才能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发挥人的聪明才智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，指导人们善于运用巧妙的方法”的意思。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2_1#74ebb0bf7?pid=d980efb2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3_1#a98b5ba66?sp=1&amp;pid=74ebb0bf7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魏王贻我大瓠之种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我树之成而实五石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</a:t>
            </a:r>
            <a:endParaRPr lang="en-US" altLang="zh-CN" sz="2800" dirty="0"/>
          </a:p>
        </p:txBody>
      </p:sp>
      <p:sp>
        <p:nvSpPr>
          <p:cNvPr id="4" name="QB_4_AN.24_1#a98b5ba66.blank?pid=74ebb0bf7&amp;color=0,0,0&amp;vpa=8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魏王送我一颗大葫芦的种子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，我将它种植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，长成的葫芦能容得下五石的东西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。（“贻”“树”“实五石”各1分，大意1分）</a:t>
            </a:r>
            <a:endParaRPr lang="en-US" altLang="zh-CN" sz="2800" dirty="0"/>
          </a:p>
        </p:txBody>
      </p:sp>
      <p:sp>
        <p:nvSpPr>
          <p:cNvPr id="5" name="QB_4_BD.25_1#bc449aa16?sp=1&amp;pid=74ebb0bf7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何不虑以为大樽而浮乎江湖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而忧其瓠落无所容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/>
          </a:p>
        </p:txBody>
      </p:sp>
      <p:sp>
        <p:nvSpPr>
          <p:cNvPr id="6" name="QB_4_AN.26_1#bc449aa16.blank?pid=74ebb0bf7&amp;color=0,0,0&amp;vpa=9&amp;vtp=1&amp;bbb=1&amp;hb=1"/>
          <p:cNvSpPr/>
          <p:nvPr/>
        </p:nvSpPr>
        <p:spPr>
          <a:xfrm>
            <a:off x="612648" y="3683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为什么不用绳结缀把它当作大樽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，缚在身上，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浮游于江湖之上，却担忧葫芦太大而无处可容呢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？（“以为”“浮”“瓠落”各1分，大意1分）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49_1#46e2bf1cd?sp=1&amp;pid=d980efb2b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司马迁评价庄子的文章“皆空语无事实”，你认可这一评价吗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本文谈谈你的观点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50_1#46e2bf1cd?sp=1&amp;pid=d980efb2b&amp;color=0,0,0&amp;vtp=1&amp;bt=1&amp;bbb=1&amp;hb=1&amp;hla=1"/>
          <p:cNvSpPr/>
          <p:nvPr/>
        </p:nvSpPr>
        <p:spPr>
          <a:xfrm>
            <a:off x="612648" y="172695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示例1）认可。庄子善于用虚构的故事说理。庄子在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《五石之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》中用虚构的“大瓠之种”的寓言故事来说理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，说明了要用善于发现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的眼睛探求事物最大的价值的道理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示例2）不认可。庄子的文章并非皆是空语。庄子在《五石之瓠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“不龟手之药”的事例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，说明了同样的东西用在不同的地方其效果大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不一样的道理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观点明确1分，理由合理2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1643a96?pid=d7bcb036e&amp;color=0,173,163&amp;vtp=1&amp;bt=1&amp;bbb=1"/>
          <p:cNvSpPr/>
          <p:nvPr/>
        </p:nvSpPr>
        <p:spPr>
          <a:xfrm>
            <a:off x="612648" y="466345"/>
            <a:ext cx="10963656" cy="6485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8_1#1edc21551?pid=a01643a96&amp;color=0,0,0&amp;vtp=1&amp;bbb=1&amp;hb=1"/>
          <p:cNvSpPr/>
          <p:nvPr/>
        </p:nvSpPr>
        <p:spPr>
          <a:xfrm>
            <a:off x="612648" y="1111330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江苏连云港月考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其安易持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其未兆易谋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其脆易泮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其微易散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为之于未有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之于未乱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合抱之木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生于毫末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九层之台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起于累土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千里之行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始于足下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为者败之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执者失之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是以圣人无为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故无败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民之从事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常于几成而败之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慎终如始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则无败事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是以圣人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欲不欲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不贵难得之货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学不学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复众人之所过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以辅万物之自然而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不敢为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选自《〈老子〉四章》）</a:t>
            </a:r>
            <a:endParaRPr lang="en-US" altLang="zh-CN" sz="2800" dirty="0"/>
          </a:p>
        </p:txBody>
      </p:sp>
      <p:sp>
        <p:nvSpPr>
          <p:cNvPr id="4" name="QM_3_BD.28_1#1edc21551?pid=a01643a96&amp;color=0,0,0&amp;vtp=1&amp;bbb=1&amp;hb=1&amp;zzd= 9"/>
          <p:cNvSpPr/>
          <p:nvPr/>
        </p:nvSpPr>
        <p:spPr>
          <a:xfrm>
            <a:off x="6105430" y="51245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8_2#1edc21551?pid=a01643a9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蒙人也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周尝为蒙漆园吏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与梁惠王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齐宣王同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其学无所不窥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然其要本归于老子之言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故其著书十余万言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抵率寓言也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渔父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盗跖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胠箧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以诋訾孔子之徒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老子之术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畏累虚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亢桑子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皆空语无事实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然善属书离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指事类情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用剽剥儒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虽当世宿学不能自解免也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其言洸洋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自恣以适己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故自王公大人不能器之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8_2#1edc21551?pid=a01643a9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楚威王闻庄周贤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使使厚币迎之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许以为相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庄周笑谓楚使者曰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卿相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尊位也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子独不见郊祭之牺牛乎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养食之数岁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衣以文绣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以入太庙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当是之时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虽欲为孤豚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岂可得乎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子亟去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无污我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我宁游戏污渎之中自快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无为有国者所羁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终身不仕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吾志焉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摘编自《史记·老子韩非列传》）</a:t>
            </a:r>
            <a:endParaRPr lang="en-US" altLang="zh-CN" sz="2800" dirty="0"/>
          </a:p>
        </p:txBody>
      </p:sp>
      <p:sp>
        <p:nvSpPr>
          <p:cNvPr id="3" name="QM_3_BD.28_2#1edc21551?pid=a01643a96&amp;color=0,0,0&amp;vtp=1&amp;bt=1&amp;bbb=1&amp;hb=1&amp;zzd= 2"/>
          <p:cNvSpPr/>
          <p:nvPr/>
        </p:nvSpPr>
        <p:spPr>
          <a:xfrm>
            <a:off x="8040593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28_2#1edc21551?pid=a01643a96&amp;color=0,0,0&amp;vtp=1&amp;bt=1&amp;bbb=1&amp;hb=1&amp;zzd= 2"/>
          <p:cNvSpPr/>
          <p:nvPr/>
        </p:nvSpPr>
        <p:spPr>
          <a:xfrm>
            <a:off x="8396193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8_3#1edc21551?pid=a01643a96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庄周家贫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故往贷粟于监河侯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监河侯曰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我将得邑金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贷子三百金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庄周忿然作色曰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周昨来有中道而呼者周顾视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车辙中有鲋鱼焉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周问之曰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鲋鱼来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子何为者邪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海之波臣也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君岂有斗升之水而活我哉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我且南游吴越之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激西江之水而迎子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鲥鱼忿然作色曰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吾失我常与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我得斗升之水然活耳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君乃言此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曾不如早索我于枯鱼之肆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摘编自《庄子·外物》）</a:t>
            </a:r>
            <a:endParaRPr lang="en-US" altLang="zh-CN" sz="2800" dirty="0"/>
          </a:p>
        </p:txBody>
      </p:sp>
      <p:sp>
        <p:nvSpPr>
          <p:cNvPr id="3" name="QM_3_BD.28_3#1edc21551?pid=a01643a96&amp;color=0,0,0&amp;vtp=1&amp;bt=1&amp;bbb=1&amp;hb=1&amp;zzd= 3"/>
          <p:cNvSpPr/>
          <p:nvPr/>
        </p:nvSpPr>
        <p:spPr>
          <a:xfrm>
            <a:off x="32606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28_3#1edc21551?pid=a01643a96&amp;color=0,0,0&amp;vtp=1&amp;bt=1&amp;bbb=1&amp;hb=1&amp;zzd= 3"/>
          <p:cNvSpPr/>
          <p:nvPr/>
        </p:nvSpPr>
        <p:spPr>
          <a:xfrm>
            <a:off x="36162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28_3#1edc21551?pid=a01643a96&amp;color=0,0,0&amp;vtp=1&amp;bt=1&amp;bbb=1&amp;hb=1&amp;zzd= 3"/>
          <p:cNvSpPr/>
          <p:nvPr/>
        </p:nvSpPr>
        <p:spPr>
          <a:xfrm>
            <a:off x="39718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28_3#1edc21551?pid=a01643a96&amp;color=0,0,0&amp;vtp=1&amp;bt=1&amp;bbb=1&amp;hb=1&amp;zzd= 3"/>
          <p:cNvSpPr/>
          <p:nvPr/>
        </p:nvSpPr>
        <p:spPr>
          <a:xfrm>
            <a:off x="43274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28_3#1edc21551?pid=a01643a96&amp;color=0,0,0&amp;vtp=1&amp;bt=1&amp;bbb=1&amp;hb=1&amp;zzd= 3"/>
          <p:cNvSpPr/>
          <p:nvPr/>
        </p:nvSpPr>
        <p:spPr>
          <a:xfrm>
            <a:off x="46830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28_3#1edc21551?pid=a01643a96&amp;color=0,0,0&amp;vtp=1&amp;bt=1&amp;bbb=1&amp;hb=1&amp;zzd= 3"/>
          <p:cNvSpPr/>
          <p:nvPr/>
        </p:nvSpPr>
        <p:spPr>
          <a:xfrm>
            <a:off x="50386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3_BD.28_3#1edc21551?pid=a01643a96&amp;color=0,0,0&amp;vtp=1&amp;bt=1&amp;bbb=1&amp;hb=1&amp;zzd= 3"/>
          <p:cNvSpPr/>
          <p:nvPr/>
        </p:nvSpPr>
        <p:spPr>
          <a:xfrm>
            <a:off x="53942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3_BD.28_3#1edc21551?pid=a01643a96&amp;color=0,0,0&amp;vtp=1&amp;bt=1&amp;bbb=1&amp;hb=1&amp;zzd= 3"/>
          <p:cNvSpPr/>
          <p:nvPr/>
        </p:nvSpPr>
        <p:spPr>
          <a:xfrm>
            <a:off x="5749830" y="17744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28_3#1edc21551?pid=a01643a96&amp;color=0,0,0&amp;vtp=1&amp;bt=1&amp;bbb=1&amp;hb=1&amp;zzd= 6"/>
          <p:cNvSpPr/>
          <p:nvPr/>
        </p:nvSpPr>
        <p:spPr>
          <a:xfrm>
            <a:off x="5749830" y="3717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2e35f974d?sp=1&amp;pid=1edc21551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，这三处是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周A昨来B有C中道而D呼者E周F顾视车G辙中H有鲋鱼焉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4_AN.30_1#2e35f974d.blank?pid=1edc21551&amp;color=0,0,0&amp;vpa=10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BEH（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4_AS.31_1#2e35f974d?pid=1edc21551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“周昨来”中，“周”是主语，“昨”是时间状语，“来”是谓语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，可单独成句，故在B处断开。“有中道而呼者”是动宾结构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，其后应断开，即E处。“顾视”是谓语，“车辙中”是宾语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，结构完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，其后应断开，即H处。</a:t>
            </a:r>
            <a:endParaRPr lang="en-US" altLang="zh-CN" sz="2800" dirty="0"/>
          </a:p>
        </p:txBody>
      </p:sp>
      <p:sp>
        <p:nvSpPr>
          <p:cNvPr id="5" name="QB_4_BD.29_1#2e35f974d?sp=1&amp;pid=1edc21551&amp;color=0,0,0&amp;vtp=1&amp;bt=1&amp;bbb=1&amp;hb=1&amp;ib=1"/>
          <p:cNvSpPr/>
          <p:nvPr/>
        </p:nvSpPr>
        <p:spPr>
          <a:xfrm>
            <a:off x="9682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29_1#2e35f974d?sp=1&amp;pid=1edc21551&amp;color=0,0,0&amp;vtp=1&amp;bt=1&amp;bbb=1&amp;hb=1&amp;ib=1"/>
          <p:cNvSpPr/>
          <p:nvPr/>
        </p:nvSpPr>
        <p:spPr>
          <a:xfrm>
            <a:off x="19366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29_1#2e35f974d?sp=1&amp;pid=1edc21551&amp;color=0,0,0&amp;vtp=1&amp;bt=1&amp;bbb=1&amp;hb=1&amp;ib=1"/>
          <p:cNvSpPr/>
          <p:nvPr/>
        </p:nvSpPr>
        <p:spPr>
          <a:xfrm>
            <a:off x="25287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29_1#2e35f974d?sp=1&amp;pid=1edc21551&amp;color=0,0,0&amp;vtp=1&amp;bt=1&amp;bbb=1&amp;hb=1&amp;ib=1"/>
          <p:cNvSpPr/>
          <p:nvPr/>
        </p:nvSpPr>
        <p:spPr>
          <a:xfrm>
            <a:off x="38320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29_1#2e35f974d?sp=1&amp;pid=1edc21551&amp;color=0,0,0&amp;vtp=1&amp;bt=1&amp;bbb=1&amp;hb=1&amp;ib=1"/>
          <p:cNvSpPr/>
          <p:nvPr/>
        </p:nvSpPr>
        <p:spPr>
          <a:xfrm>
            <a:off x="48004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9_1#2e35f974d?sp=1&amp;pid=1edc21551&amp;color=0,0,0&amp;vtp=1&amp;bt=1&amp;bbb=1&amp;hb=1&amp;ib=1"/>
          <p:cNvSpPr/>
          <p:nvPr/>
        </p:nvSpPr>
        <p:spPr>
          <a:xfrm>
            <a:off x="53735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9_1#2e35f974d?sp=1&amp;pid=1edc21551&amp;color=0,0,0&amp;vtp=1&amp;bt=1&amp;bbb=1&amp;hb=1&amp;ib=1"/>
          <p:cNvSpPr/>
          <p:nvPr/>
        </p:nvSpPr>
        <p:spPr>
          <a:xfrm>
            <a:off x="66387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29_1#2e35f974d?sp=1&amp;pid=1edc21551&amp;color=0,0,0&amp;vtp=1&amp;bt=1&amp;bbb=1&amp;hb=1&amp;ib=1"/>
          <p:cNvSpPr/>
          <p:nvPr/>
        </p:nvSpPr>
        <p:spPr>
          <a:xfrm>
            <a:off x="76071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2_1#218006220?pid=1edc21551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下列对材料中加点的部分及相关内容的解说，不正确的一项是（3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3_1#218006220.bracket?pid=1edc21551&amp;color=0,0,0&amp;vpa=11&amp;vtp=1"/>
          <p:cNvSpPr/>
          <p:nvPr/>
        </p:nvSpPr>
        <p:spPr>
          <a:xfrm>
            <a:off x="8896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32_2#218006220.choices?pid=1edc21551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“复”与“兴复汉室”（《出师表》）中的“复”意思不同。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牺牛，古代祭祀用的纯色牛。“牺”是“色纯”的意思。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“故往贷粟于监河侯”与“无恻隐之心，非人也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”（《人皆有不忍人之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》）的句式不同。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“活”与“项伯杀人，臣活之”（《鸿门宴》）中的“活”意思不同。</a:t>
            </a:r>
            <a:endParaRPr lang="en-US" altLang="zh-CN" sz="2800" dirty="0"/>
          </a:p>
        </p:txBody>
      </p:sp>
      <p:sp>
        <p:nvSpPr>
          <p:cNvPr id="5" name="QC_4_AS.34_1#218006220?pid=1edc21551&amp;color=0,0,0&amp;vtp=1&amp;bbb=1"/>
          <p:cNvSpPr/>
          <p:nvPr/>
        </p:nvSpPr>
        <p:spPr>
          <a:xfrm>
            <a:off x="612648" y="50705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D项，意思相同，均为使动用法，使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980efb2b?pid=d7bcb036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78480f465?pid=d980efb2b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下列句子中，加点字的意义和用法，都相同的一组是（3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78480f465.bracket?pid=d980efb2b&amp;color=0,0,0&amp;vpa=1&amp;vtp=1"/>
          <p:cNvSpPr/>
          <p:nvPr/>
        </p:nvSpPr>
        <p:spPr>
          <a:xfrm>
            <a:off x="10592467" y="117445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5" name="QC_3_BD.1_2#78480f465.choices?bid=1&amp;pid=d980efb2b&amp;color=0,0,0&amp;vtp=1"/>
          <p:cNvSpPr/>
          <p:nvPr/>
        </p:nvSpPr>
        <p:spPr>
          <a:xfrm>
            <a:off x="1542924" y="1791600"/>
            <a:ext cx="35480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聚族而谋之曰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取之于蓝,而青于蓝</a:t>
            </a:r>
            <a:endParaRPr lang="en-US" altLang="zh-CN" sz="2800" dirty="0"/>
          </a:p>
        </p:txBody>
      </p:sp>
      <p:sp>
        <p:nvSpPr>
          <p:cNvPr id="6" name="QC_3_BD.1_3#78480f465.choices?bid=2&amp;pid=d980efb2b&amp;color=0,0,0&amp;vtp=1"/>
          <p:cNvSpPr/>
          <p:nvPr/>
        </p:nvSpPr>
        <p:spPr>
          <a:xfrm>
            <a:off x="7005638" y="1817000"/>
            <a:ext cx="27559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客得之,以说吴王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申之以孝悌之义</a:t>
            </a:r>
            <a:endParaRPr lang="en-US" altLang="zh-CN" sz="2800" dirty="0"/>
          </a:p>
        </p:txBody>
      </p:sp>
      <p:sp>
        <p:nvSpPr>
          <p:cNvPr id="10" name="QC_3_BD.1_2#78480f465.choices?bid=1&amp;pid=d980efb2b&amp;color=0,0,0&amp;vtp=1"/>
          <p:cNvSpPr/>
          <p:nvPr/>
        </p:nvSpPr>
        <p:spPr>
          <a:xfrm>
            <a:off x="612649" y="2175140"/>
            <a:ext cx="701675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288924" y="2045600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_3#78480f465.choices?bid=2&amp;pid=d980efb2b&amp;color=0,0,0&amp;vtp=1"/>
          <p:cNvSpPr/>
          <p:nvPr/>
        </p:nvSpPr>
        <p:spPr>
          <a:xfrm>
            <a:off x="6096000" y="2200540"/>
            <a:ext cx="681038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6751638" y="2071000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_2#78480f465.choices?bid=1&amp;pid=d980efb2b&amp;color=0,0,0&amp;vtp=1&amp;zzd= 1"/>
          <p:cNvSpPr/>
          <p:nvPr/>
        </p:nvSpPr>
        <p:spPr>
          <a:xfrm>
            <a:off x="2412906" y="2452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1_2#78480f465.choices?bid=1&amp;pid=d980efb2b&amp;color=0,0,0&amp;vtp=1&amp;zzd= 2"/>
          <p:cNvSpPr/>
          <p:nvPr/>
        </p:nvSpPr>
        <p:spPr>
          <a:xfrm>
            <a:off x="3635985" y="30445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1_3#78480f465.choices?bid=2&amp;pid=d980efb2b&amp;color=0,0,0&amp;vtp=1&amp;zzd= 1"/>
          <p:cNvSpPr/>
          <p:nvPr/>
        </p:nvSpPr>
        <p:spPr>
          <a:xfrm>
            <a:off x="8320120" y="2477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1_3#78480f465.choices?bid=2&amp;pid=d980efb2b&amp;color=0,0,0&amp;vtp=1&amp;zzd= 2"/>
          <p:cNvSpPr/>
          <p:nvPr/>
        </p:nvSpPr>
        <p:spPr>
          <a:xfrm>
            <a:off x="7875620" y="3137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3_BD.1_4#78480f465.choices?pid=d980efb2b&amp;color=0,0,0&amp;vtp=1"/>
          <p:cNvSpPr/>
          <p:nvPr/>
        </p:nvSpPr>
        <p:spPr>
          <a:xfrm>
            <a:off x="1522286" y="3544869"/>
            <a:ext cx="2679701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使子婴为相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我世世为洴澼</a:t>
            </a:r>
            <a:r>
              <a:rPr lang="en-US" altLang="zh-CN" sz="900" b="0" i="0" kern="0" dirty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endParaRPr lang="en-US" altLang="zh-CN" sz="2800" dirty="0"/>
          </a:p>
        </p:txBody>
      </p:sp>
      <p:sp>
        <p:nvSpPr>
          <p:cNvPr id="22" name="QC_3_BD.1_5#78480f465.choices?bid=4&amp;pid=d980efb2b&amp;color=0,0,0&amp;vtp=1"/>
          <p:cNvSpPr/>
          <p:nvPr/>
        </p:nvSpPr>
        <p:spPr>
          <a:xfrm>
            <a:off x="7026275" y="3570269"/>
            <a:ext cx="26590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则所用之异也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入则无法家拂士</a:t>
            </a:r>
            <a:endParaRPr lang="en-US" altLang="zh-CN" sz="2800" dirty="0"/>
          </a:p>
        </p:txBody>
      </p:sp>
      <p:pic>
        <p:nvPicPr>
          <p:cNvPr id="23" name="QC_3_BD.1_4#78480f465?bid=3&amp;pid=d980efb2b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061" y="4367828"/>
            <a:ext cx="369994" cy="35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4" name="QC_3_BD.1_4#78480f465.choices?pid=d980efb2b&amp;color=0,0,0&amp;vtp=1"/>
          <p:cNvSpPr/>
          <p:nvPr/>
        </p:nvSpPr>
        <p:spPr>
          <a:xfrm>
            <a:off x="612648" y="3928409"/>
            <a:ext cx="3589339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25" name="SystemAddBraceShape"/>
          <p:cNvSpPr/>
          <p:nvPr/>
        </p:nvSpPr>
        <p:spPr>
          <a:xfrm>
            <a:off x="1268286" y="3798869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C_3_BD.1_5#78480f465.choices?bid=4&amp;pid=d980efb2b&amp;color=0,0,0&amp;vtp=1"/>
          <p:cNvSpPr/>
          <p:nvPr/>
        </p:nvSpPr>
        <p:spPr>
          <a:xfrm>
            <a:off x="6096000" y="3953809"/>
            <a:ext cx="701675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27" name="SystemAddBraceShape"/>
          <p:cNvSpPr/>
          <p:nvPr/>
        </p:nvSpPr>
        <p:spPr>
          <a:xfrm>
            <a:off x="6772275" y="3824269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C_3_BD.1_4#78480f465.choices?pid=d980efb2b&amp;color=0,0,0&amp;vtp=1&amp;zzd= 1"/>
          <p:cNvSpPr/>
          <p:nvPr/>
        </p:nvSpPr>
        <p:spPr>
          <a:xfrm>
            <a:off x="2747868" y="4205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C_3_BD.1_4#78480f465.choices?pid=d980efb2b&amp;color=0,0,0&amp;vtp=1&amp;zzd= 2"/>
          <p:cNvSpPr/>
          <p:nvPr/>
        </p:nvSpPr>
        <p:spPr>
          <a:xfrm>
            <a:off x="2728818" y="48148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C_3_BD.1_5#78480f465.choices?bid=4&amp;pid=d980efb2b&amp;color=0,0,0&amp;vtp=1&amp;zzd= 1"/>
          <p:cNvSpPr/>
          <p:nvPr/>
        </p:nvSpPr>
        <p:spPr>
          <a:xfrm>
            <a:off x="7185057" y="42306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QC_3_BD.1_5#78480f465.choices?bid=4&amp;pid=d980efb2b&amp;color=0,0,0&amp;vtp=1&amp;zzd= 2"/>
          <p:cNvSpPr/>
          <p:nvPr/>
        </p:nvSpPr>
        <p:spPr>
          <a:xfrm>
            <a:off x="7540657" y="483490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4f72386f2?pid=1edc21551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6_1#4f72386f2.bracket?pid=1edc21551&amp;color=0,0,0&amp;vpa=12&amp;vtp=1"/>
          <p:cNvSpPr/>
          <p:nvPr/>
        </p:nvSpPr>
        <p:spPr>
          <a:xfrm>
            <a:off x="9690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35_2#4f72386f2.choices?pid=1edc21551&amp;color=0,0,0&amp;vtp=1&amp;bbb=1&amp;hb=1"/>
          <p:cNvSpPr/>
          <p:nvPr/>
        </p:nvSpPr>
        <p:spPr>
          <a:xfrm>
            <a:off x="612648" y="108459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庄周著书，都是寓言类的，《渔父》《盗跖》《亢桑子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》等作品都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是虚构的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，没有事实依据。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庄子的言语恣肆纵横，适合自己的性情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，所以从王公大臣起都没有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办法器重他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楚威王听说庄周很有才干，便派使者去请他做卿相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。庄周以牺牛为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，表明自己不做官的决心。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面对庄子的回答，鲋鱼忿然作色，原因是远水解不了近渴。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7_1#4f72386f2?pid=1edc2155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A项，理解错误。原文“故其著书十余万言，大抵率寓言也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说大多数是寓言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，而非“都是”。“《畏累虚》《亢桑子》之属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，皆空语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无事实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”点明这两部是空语无实事，而不是选项中的“都是虚构的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有事实依据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8_1#d180db950?pid=1edc21551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39_1#0c75bd142?sp=1&amp;pid=d180db950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其学无所不窥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然其要本归于老子之言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2800" dirty="0"/>
          </a:p>
        </p:txBody>
      </p:sp>
      <p:sp>
        <p:nvSpPr>
          <p:cNvPr id="4" name="QB_5_AN.40_1#0c75bd142.blank?pid=d180db950&amp;color=0,0,0&amp;vpa=13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他的学说涉猎广泛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，无所不包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，然而其要领和根本却归宗于老子的学说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。（“窥”“要”“本”各1分，大意1分）</a:t>
            </a:r>
            <a:endParaRPr lang="en-US" altLang="zh-CN" sz="2800" dirty="0"/>
          </a:p>
        </p:txBody>
      </p:sp>
      <p:sp>
        <p:nvSpPr>
          <p:cNvPr id="5" name="QB_5_AS.41_1#0c75bd142?pid=d180db950&amp;color=0,0,0&amp;vtp=1&amp;bbb=1"/>
          <p:cNvSpPr/>
          <p:nvPr/>
        </p:nvSpPr>
        <p:spPr>
          <a:xfrm>
            <a:off x="612648" y="3066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“窥”，涉猎；“要”，关键，要领；“本”，根本。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263bc7b64?sp=1&amp;pid=d180db950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我得斗升之水然活耳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君乃言此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曾不如早索我于枯鱼之肆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5_AN.43_1#263bc7b64.blank?pid=d180db950&amp;color=0,0,0&amp;vpa=14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现在我只要一点儿水就能活下去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，您竟然说这种话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，还不如早一点儿到干鱼店铺里去找我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！（“乃”“索”“肆”各1分，大意1分）</a:t>
            </a:r>
            <a:endParaRPr lang="en-US" altLang="zh-CN" sz="2800" dirty="0"/>
          </a:p>
        </p:txBody>
      </p:sp>
      <p:sp>
        <p:nvSpPr>
          <p:cNvPr id="4" name="QB_5_AS.44_1#263bc7b64?pid=d180db950&amp;color=0,0,0&amp;vtp=1&amp;bbb=1"/>
          <p:cNvSpPr/>
          <p:nvPr/>
        </p:nvSpPr>
        <p:spPr>
          <a:xfrm>
            <a:off x="612648" y="245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“乃”，竟然；“索”，寻求；“肆”，店铺。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7835e00f3?sp=1&amp;pid=1edc21551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请简要概括材料一所体现的思想内容。（3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800" dirty="0"/>
          </a:p>
        </p:txBody>
      </p:sp>
      <p:sp>
        <p:nvSpPr>
          <p:cNvPr id="3" name="QB_4_AN.46_1#7835e00f3.blank?pid=1edc21551&amp;color=0,0,0&amp;vpa=15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对待不利之事，洞察先机。②对待大事，抓住细节。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③善始慎终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7_1#7835e00f3?pid=1edc2155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①“为之于未有，治之于未乱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”是说采取措施要在事情还没有发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生的时候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，治理要在祸乱没有发生时进行，即对待不利之事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，要洞察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。②根据“合抱之木，生于毫末；九层之台，起于累土；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千里之行，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始于足下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”可知，作者认为合抱的大树，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是从细小的萌芽生长起来的；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九层的高台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，是从一筐土开始建起来的；很遥远的行程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，是从脚下那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一小步走出来的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。即对待大事，要抓住细节。③“民之从事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，常于几成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而败之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。慎终如始，则无败事”是说人们做事情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，常常在快要成功的时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候却失败了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，必须像对待开始一样谨慎地对待结束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，那样就不会失败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，即做事情要善始慎终。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7_2#7835e00f3?pid=1edc21551&amp;color=0,0,0&amp;mp=1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庄子是蒙地人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，名叫周。他曾经做过蒙地的漆园吏，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和梁惠王、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齐宣王是同一时代的人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他的学说涉猎广泛，无所不包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，然而其要领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和根本却归宗于老子的学说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因此他撰写的十多万字的著作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，大多是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寓言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。他写的《渔父》《盗跖》《胠箧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》是用来诋毁孔子学派的人而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宣扬老子学说的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。《畏累虚》《亢桑子》一类的，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都是空泛的言论，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7_2#7835e00f3?pid=1edc21551&amp;color=0,0,0&amp;mp=1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没有事实依据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。可是庄子善于写作，分析词句，阐述事起，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譬喻情状，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用来指斥儒家和墨家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，即使是当世博学之士，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也难免受到他的攻击。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他的语言恣肆纵横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，以满足自己，所以从王公大人起，都无法器重他。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楚威王听说庄周有才能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，派遣使臣带着丰厚的礼物去聘请他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诺让他作相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。庄周笑着对楚国使臣说：“千金，确实是厚礼；卿相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实是尊贵的高位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。您难道没见过祭祀天地时用的牛吗?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喂养它好几年，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给它披上带有花纹的绸缎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，把它牵进太庙去当祭品。在这个时候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即使想做一头小猪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，难道能办得到吗?您赶快离去，不要玷污了我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宁愿在浅而小的水沟中游玩而自寻快乐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，也不愿被执政者束缚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终身不做官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，以便使我的心情愉快。”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7_2#7835e00f3?pid=1edc21551&amp;color=0,0,0&amp;mp=1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庄周家境贫寒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，因此去向监河侯借粮食。监河侯说：“行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。我将从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封地上得到税金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，到时候借给你价值三百金的粮食，好吗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?”庄周听了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愤怒地变了脸色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，说：“我昨天来的时候，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有人在半道上呼唤我。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我回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头看看路上车轮碾过的小坑洼里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有条鲫鱼。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我问它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：‘鲫鱼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，你是干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什么的呢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?’鲫鱼回答：‘我是东海的水官。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你能用一点水使我活下来吗?’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我对它说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：‘行啊。我将要到南方去游说吴国、越国国王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，引蜀江的水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来迎接你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，行吧?’鲫鱼愤怒地变了脸色，说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：‘我失去了我平日相处的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，我没有安身的地方。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现在我只要一点儿水就能活下去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，您竟然说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这种话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，还不如早一点儿到干鱼店铺里去找我！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78480f465?pid=d980efb2b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B项，均是介词，译为“用”。A项，都是连词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，前者表示承接关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，后者表示转折关系。C项，前者是动词，担任；后者是动词，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从事。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项，前者是副词，表示判断，可译为“是”；后者是连词，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表示假设，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“如果”。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2584bd88f?pid=d980efb2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2584bd88f.bracket?pid=d980efb2b&amp;color=0,0,0&amp;vpa=2&amp;vtp=1"/>
          <p:cNvSpPr/>
          <p:nvPr/>
        </p:nvSpPr>
        <p:spPr>
          <a:xfrm>
            <a:off x="7747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4_2#2584bd88f.choices?pid=d980efb2b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宋人有善为不龟手之药者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裂地而封之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说怿女美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世世以洴澼纟光为事</a:t>
            </a:r>
            <a:endParaRPr lang="en-US" altLang="zh-CN" sz="2800" dirty="0"/>
          </a:p>
        </p:txBody>
      </p:sp>
      <p:sp>
        <p:nvSpPr>
          <p:cNvPr id="5" name="QC_3_AS.6_1#2584bd88f?pid=d980efb2b&amp;color=0,0,0&amp;vtp=1&amp;bbb=1"/>
          <p:cNvSpPr/>
          <p:nvPr/>
        </p:nvSpPr>
        <p:spPr>
          <a:xfrm>
            <a:off x="612648" y="2430791"/>
            <a:ext cx="114601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A项,“龟”同“皲”。C项,“说”同“悦”，“女”同“汝”。D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项,“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同“纩”。</a:t>
            </a:r>
            <a:endParaRPr lang="en-US" altLang="zh-CN" sz="2800" dirty="0"/>
          </a:p>
        </p:txBody>
      </p:sp>
      <p:pic>
        <p:nvPicPr>
          <p:cNvPr id="6" name="QC_3_AS.6_1#2584bd88f?pid=d980efb2b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5237" y="2650247"/>
            <a:ext cx="210312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fb506cb9c?pid=d980efb2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下列句子中，对加点词语的解释，不正确的一项是（3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fb506cb9c.bracket?pid=d980efb2b&amp;color=0,0,0&amp;vpa=3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7_2#fb506cb9c.choices?pid=d980efb2b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我树之成而实五石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种植）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今一朝而鬻技百金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（卖）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其坚不能自举也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坚强）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吾为其无用而掊之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（击破）</a:t>
            </a:r>
            <a:endParaRPr lang="en-US" altLang="zh-CN" sz="2800" dirty="0"/>
          </a:p>
        </p:txBody>
      </p:sp>
      <p:sp>
        <p:nvSpPr>
          <p:cNvPr id="5" name="QC_3_AS.9_1#fb506cb9c?pid=d980efb2b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C项，坚：坚固。这里指大瓠的坚固程度。</a:t>
            </a:r>
            <a:endParaRPr lang="en-US" altLang="zh-CN" sz="2800" dirty="0"/>
          </a:p>
        </p:txBody>
      </p:sp>
      <p:sp>
        <p:nvSpPr>
          <p:cNvPr id="6" name="QC_3_BD.7_2#fb506cb9c.choices?pid=d980efb2b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7_2#fb506cb9c.choices?pid=d980efb2b&amp;color=0,0,0&amp;vtp=1&amp;bbb=1&amp;zzd= 1"/>
          <p:cNvSpPr/>
          <p:nvPr/>
        </p:nvSpPr>
        <p:spPr>
          <a:xfrm>
            <a:off x="82869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7_2#fb506cb9c.choices?pid=d980efb2b&amp;color=0,0,0&amp;vtp=1&amp;bbb=1&amp;zzd= 3"/>
          <p:cNvSpPr/>
          <p:nvPr/>
        </p:nvSpPr>
        <p:spPr>
          <a:xfrm>
            <a:off x="16302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7_2#fb506cb9c.choices?pid=d980efb2b&amp;color=0,0,0&amp;vtp=1&amp;bbb=1&amp;zzd= 3"/>
          <p:cNvSpPr/>
          <p:nvPr/>
        </p:nvSpPr>
        <p:spPr>
          <a:xfrm>
            <a:off x="9018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19fdcd4d8?pid=d980efb2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下列句子中，加点的词语没有词类活用现象的一项是（3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19fdcd4d8.bracket?pid=d980efb2b&amp;color=0,0,0&amp;vpa=4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0_2#19fdcd4d8.choices?pid=d980efb2b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夫子固拙于用大矣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我树之成而实五石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其坚不能自举也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能不龟手一也</a:t>
            </a:r>
            <a:endParaRPr lang="en-US" altLang="zh-CN" sz="2800" dirty="0"/>
          </a:p>
        </p:txBody>
      </p:sp>
      <p:sp>
        <p:nvSpPr>
          <p:cNvPr id="5" name="QC_3_AS.12_1#19fdcd4d8?pid=d980efb2b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A项,形容词作名词,大的东西,“大”的功用。B项,名词作动词,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种植。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项,数词作形容词，相同，一样。</a:t>
            </a:r>
            <a:endParaRPr lang="en-US" altLang="zh-CN" sz="2800" dirty="0"/>
          </a:p>
        </p:txBody>
      </p:sp>
      <p:sp>
        <p:nvSpPr>
          <p:cNvPr id="6" name="QC_3_BD.10_2#19fdcd4d8.choices?pid=d980efb2b&amp;color=0,0,0&amp;vtp=1&amp;bbb=1&amp;zzd= 1"/>
          <p:cNvSpPr/>
          <p:nvPr/>
        </p:nvSpPr>
        <p:spPr>
          <a:xfrm>
            <a:off x="3428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19fdcd4d8.choices?pid=d980efb2b&amp;color=0,0,0&amp;vtp=1&amp;bbb=1&amp;zzd= 1"/>
          <p:cNvSpPr/>
          <p:nvPr/>
        </p:nvSpPr>
        <p:spPr>
          <a:xfrm>
            <a:off x="72201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19fdcd4d8.choices?pid=d980efb2b&amp;color=0,0,0&amp;vtp=1&amp;bbb=1&amp;zzd= 3"/>
          <p:cNvSpPr/>
          <p:nvPr/>
        </p:nvSpPr>
        <p:spPr>
          <a:xfrm>
            <a:off x="30526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19fdcd4d8.choices?pid=d980efb2b&amp;color=0,0,0&amp;vtp=1&amp;bbb=1&amp;zzd= 3"/>
          <p:cNvSpPr/>
          <p:nvPr/>
        </p:nvSpPr>
        <p:spPr>
          <a:xfrm>
            <a:off x="83076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a69fe3122?pid=d980efb2b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下列句子中，句式与其他三项不相同的一项是（3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a69fe3122.bracket?pid=d980efb2b&amp;color=0,0,0&amp;vpa=5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3_2#a69fe3122.choices?pid=d980efb2b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能不龟手一也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请买其方百金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将军战河北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，臣战河南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具告以事</a:t>
            </a:r>
            <a:endParaRPr lang="en-US" altLang="zh-CN" sz="2800" dirty="0"/>
          </a:p>
        </p:txBody>
      </p:sp>
      <p:sp>
        <p:nvSpPr>
          <p:cNvPr id="5" name="QC_3_AS.15_1#a69fe3122?pid=d980efb2b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A项，判断句。B、C、D三项，均为省略句、状语后置句。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75503aff3?pid=d980efb2b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下列对文中重要词语及相关内容的解说，不正确的一项是（3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75503aff3.bracket?pid=d980efb2b&amp;color=0,0,0&amp;vpa=6&amp;vtp=1"/>
          <p:cNvSpPr/>
          <p:nvPr/>
        </p:nvSpPr>
        <p:spPr>
          <a:xfrm>
            <a:off x="889666" y="112166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6_2#75503aff3.choices?pid=d980efb2b&amp;color=0,0,0&amp;vtp=1&amp;bbb=1&amp;hb=1"/>
          <p:cNvSpPr/>
          <p:nvPr/>
        </p:nvSpPr>
        <p:spPr>
          <a:xfrm>
            <a:off x="612648" y="180601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“夫子固拙于用大矣”与“少年固强之”（《促织》）中的“固”含义相同。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“宋人有善为不龟手之药者”与“素善留侯张良”（《鸿门宴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善”含义不相同。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“越有难，吴王使之将”与“辟邪说，难壬人”（《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答司马谏议书》）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“难”含义不相同。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“何不虑以为大樽而浮乎江湖”与“安而后能虑”（《大学之道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“虑”含义不相同。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8_1#75503aff3?pid=d980efb2b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A项，含义不同，实在/坚持、一定。B项，擅长、善于/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交好、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友善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。C项，特指兵乱，战争/排斥。D项，用绳结缀。一说，考虑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虑精详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5538</Words>
  <Application>WPS 演示</Application>
  <PresentationFormat>宽屏</PresentationFormat>
  <Paragraphs>288</Paragraphs>
  <Slides>28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2025-09-03T02:38:26Z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D9BAE26FA823444194A2B7CA010375AD_12</vt:lpwstr>
  </property>
  <property fmtid="{D5CDD505-2E9C-101B-9397-08002B2CF9AE}" pid="3" name="KSOProductBuildVer">
    <vt:lpwstr>2052-12.1.0.22529</vt:lpwstr>
  </property>
</Properties>
</file>